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5895499"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Sensores de Glicose: </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8776216"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O Que São Sensores de Glicose?</a:t>
            </a:r>
            <a:endParaRPr lang="en-US" sz="4450" dirty="0"/>
          </a:p>
        </p:txBody>
      </p:sp>
      <p:sp>
        <p:nvSpPr>
          <p:cNvPr id="3" name="Text 1"/>
          <p:cNvSpPr/>
          <p:nvPr/>
        </p:nvSpPr>
        <p:spPr>
          <a:xfrm>
            <a:off x="793790" y="3815715"/>
            <a:ext cx="3568541"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Essencial para o Diabetes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Sensores de glicose são ferramentas essenciais para pessoas com diabetes, permitindo o monitoramento dos níveis de açúcar no sangue</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32416"/>
            <a:ext cx="5722501"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Opções de Sensores:</a:t>
            </a:r>
            <a:endParaRPr lang="en-US" sz="4450" dirty="0"/>
          </a:p>
        </p:txBody>
      </p:sp>
      <p:sp>
        <p:nvSpPr>
          <p:cNvPr id="4" name="Shape 1"/>
          <p:cNvSpPr/>
          <p:nvPr/>
        </p:nvSpPr>
        <p:spPr>
          <a:xfrm>
            <a:off x="6280190" y="2281357"/>
            <a:ext cx="3664863" cy="4715828"/>
          </a:xfrm>
          <a:prstGeom prst="roundRect">
            <a:avLst>
              <a:gd name="adj" fmla="val 2599"/>
            </a:avLst>
          </a:prstGeom>
          <a:solidFill>
            <a:srgbClr val="FFD8CC"/>
          </a:solidFill>
          <a:ln w="7620">
            <a:solidFill>
              <a:srgbClr val="E5BEB2"/>
            </a:solidFill>
            <a:prstDash val="solid"/>
          </a:ln>
        </p:spPr>
      </p:sp>
      <p:sp>
        <p:nvSpPr>
          <p:cNvPr id="5" name="Text 2"/>
          <p:cNvSpPr/>
          <p:nvPr/>
        </p:nvSpPr>
        <p:spPr>
          <a:xfrm>
            <a:off x="6514624" y="2515791"/>
            <a:ext cx="3195995" cy="708660"/>
          </a:xfrm>
          <a:prstGeom prst="rect">
            <a:avLst/>
          </a:prstGeom>
          <a:noFill/>
          <a:ln/>
        </p:spPr>
        <p:txBody>
          <a:bodyPr wrap="squar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Glicosímetro Tradicional</a:t>
            </a:r>
            <a:endParaRPr lang="en-US" sz="2200" dirty="0"/>
          </a:p>
        </p:txBody>
      </p:sp>
      <p:sp>
        <p:nvSpPr>
          <p:cNvPr id="6" name="Text 3"/>
          <p:cNvSpPr/>
          <p:nvPr/>
        </p:nvSpPr>
        <p:spPr>
          <a:xfrm>
            <a:off x="6514624" y="3360539"/>
            <a:ext cx="3195995" cy="2540318"/>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Método antigo, com coleta de sangue por lanceta, precisa de múltiplas medições. Vantagem: baixo custo e alta precisão. Desvantagem: invasivo e requer várias medições por dia.</a:t>
            </a:r>
            <a:endParaRPr lang="en-US" sz="1750" dirty="0"/>
          </a:p>
        </p:txBody>
      </p:sp>
      <p:sp>
        <p:nvSpPr>
          <p:cNvPr id="7" name="Text 4"/>
          <p:cNvSpPr/>
          <p:nvPr/>
        </p:nvSpPr>
        <p:spPr>
          <a:xfrm>
            <a:off x="6514624" y="6036945"/>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Utiliza sensores eletroquímicos</a:t>
            </a:r>
            <a:endParaRPr lang="en-US" sz="1750" dirty="0"/>
          </a:p>
        </p:txBody>
      </p:sp>
      <p:sp>
        <p:nvSpPr>
          <p:cNvPr id="8" name="Shape 5"/>
          <p:cNvSpPr/>
          <p:nvPr/>
        </p:nvSpPr>
        <p:spPr>
          <a:xfrm>
            <a:off x="10171867" y="2281357"/>
            <a:ext cx="3664863" cy="4715828"/>
          </a:xfrm>
          <a:prstGeom prst="roundRect">
            <a:avLst>
              <a:gd name="adj" fmla="val 2599"/>
            </a:avLst>
          </a:prstGeom>
          <a:solidFill>
            <a:srgbClr val="FFD8CC"/>
          </a:solidFill>
          <a:ln w="7620">
            <a:solidFill>
              <a:srgbClr val="E5BEB2"/>
            </a:solidFill>
            <a:prstDash val="solid"/>
          </a:ln>
        </p:spPr>
      </p:sp>
      <p:sp>
        <p:nvSpPr>
          <p:cNvPr id="9" name="Text 6"/>
          <p:cNvSpPr/>
          <p:nvPr/>
        </p:nvSpPr>
        <p:spPr>
          <a:xfrm>
            <a:off x="10406301" y="2515791"/>
            <a:ext cx="3195995" cy="708660"/>
          </a:xfrm>
          <a:prstGeom prst="rect">
            <a:avLst/>
          </a:prstGeom>
          <a:noFill/>
          <a:ln/>
        </p:spPr>
        <p:txBody>
          <a:bodyPr wrap="squar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Sensores de Glicose Contínuos (CGM)</a:t>
            </a:r>
            <a:endParaRPr lang="en-US" sz="2200" dirty="0"/>
          </a:p>
        </p:txBody>
      </p:sp>
      <p:sp>
        <p:nvSpPr>
          <p:cNvPr id="10" name="Text 7"/>
          <p:cNvSpPr/>
          <p:nvPr/>
        </p:nvSpPr>
        <p:spPr>
          <a:xfrm>
            <a:off x="10406301" y="3360539"/>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Monitoramento em tempo real sem picadas frequentes. Exemplo: FreeStyle Libre Vantagem: monitoramento constante e menos invasivo. </a:t>
            </a:r>
            <a:endParaRPr lang="en-US" sz="1750" dirty="0"/>
          </a:p>
        </p:txBody>
      </p:sp>
      <p:sp>
        <p:nvSpPr>
          <p:cNvPr id="11" name="Text 8"/>
          <p:cNvSpPr/>
          <p:nvPr/>
        </p:nvSpPr>
        <p:spPr>
          <a:xfrm>
            <a:off x="10406301" y="5311140"/>
            <a:ext cx="3195995" cy="362903"/>
          </a:xfrm>
          <a:prstGeom prst="rect">
            <a:avLst/>
          </a:prstGeom>
          <a:noFill/>
          <a:ln/>
        </p:spPr>
        <p:txBody>
          <a:bodyPr wrap="non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Utiliza sensor subcutâneo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55438"/>
            <a:ext cx="7447240"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Glicosímetro Tradicional: </a:t>
            </a:r>
            <a:endParaRPr lang="en-US" sz="4450" dirty="0"/>
          </a:p>
        </p:txBody>
      </p:sp>
      <p:sp>
        <p:nvSpPr>
          <p:cNvPr id="4" name="Text 1"/>
          <p:cNvSpPr/>
          <p:nvPr/>
        </p:nvSpPr>
        <p:spPr>
          <a:xfrm>
            <a:off x="793790" y="3604379"/>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 glicosímetro tradicional é um dispositivo portátil que mede o açúcar no sangue através de uma pequena amostra de sangue.</a:t>
            </a:r>
            <a:endParaRPr lang="en-US" sz="1750" dirty="0"/>
          </a:p>
        </p:txBody>
      </p:sp>
      <p:sp>
        <p:nvSpPr>
          <p:cNvPr id="5" name="Text 2"/>
          <p:cNvSpPr/>
          <p:nvPr/>
        </p:nvSpPr>
        <p:spPr>
          <a:xfrm>
            <a:off x="793790" y="4585335"/>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A coleta do sangue é feita através de uma picada com uma lanceta, geralmente no dedo, e a gota de sangue é colocada em uma tira de teste inserida no glicosímetro.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Sensores de Glicose Contínuos </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Os sensores de glicose contínuos (CGM) são dispositivos compactos que monitoram os níveis de açúcar no sangue em tempo real. Eles permitem uma gestão mais proativa do diabetes, proporcionando informações frequentes sobre as flutuações da glicose.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93175"/>
            <a:ext cx="12876609"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Comparando Glicosímetro Tradicional e CGM</a:t>
            </a:r>
            <a:endParaRPr lang="en-US" sz="4450" dirty="0"/>
          </a:p>
        </p:txBody>
      </p:sp>
      <p:sp>
        <p:nvSpPr>
          <p:cNvPr id="3" name="Text 1"/>
          <p:cNvSpPr/>
          <p:nvPr/>
        </p:nvSpPr>
        <p:spPr>
          <a:xfrm>
            <a:off x="793790" y="2868930"/>
            <a:ext cx="3558302"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Glicosímetro Tradicional</a:t>
            </a:r>
            <a:endParaRPr lang="en-US" sz="2200" dirty="0"/>
          </a:p>
        </p:txBody>
      </p:sp>
      <p:sp>
        <p:nvSpPr>
          <p:cNvPr id="4" name="Text 2"/>
          <p:cNvSpPr/>
          <p:nvPr/>
        </p:nvSpPr>
        <p:spPr>
          <a:xfrm>
            <a:off x="793790" y="3450074"/>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É um método confiável e tradicional, com alta precisão.</a:t>
            </a:r>
            <a:endParaRPr lang="en-US" sz="1750" dirty="0"/>
          </a:p>
        </p:txBody>
      </p:sp>
      <p:sp>
        <p:nvSpPr>
          <p:cNvPr id="5" name="Text 3"/>
          <p:cNvSpPr/>
          <p:nvPr/>
        </p:nvSpPr>
        <p:spPr>
          <a:xfrm>
            <a:off x="793790" y="4017050"/>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 custo é baixo, o que o torna acessível.</a:t>
            </a:r>
            <a:endParaRPr lang="en-US" sz="1750" dirty="0"/>
          </a:p>
        </p:txBody>
      </p:sp>
      <p:sp>
        <p:nvSpPr>
          <p:cNvPr id="6" name="Text 4"/>
          <p:cNvSpPr/>
          <p:nvPr/>
        </p:nvSpPr>
        <p:spPr>
          <a:xfrm>
            <a:off x="793790" y="4584025"/>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 dispositivo é portátil e fácil de usar.</a:t>
            </a:r>
            <a:endParaRPr lang="en-US" sz="1750" dirty="0"/>
          </a:p>
        </p:txBody>
      </p:sp>
      <p:sp>
        <p:nvSpPr>
          <p:cNvPr id="7" name="Text 5"/>
          <p:cNvSpPr/>
          <p:nvPr/>
        </p:nvSpPr>
        <p:spPr>
          <a:xfrm>
            <a:off x="793790" y="51510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Coleta de sangue por lanceta</a:t>
            </a:r>
            <a:endParaRPr lang="en-US" sz="1750" dirty="0"/>
          </a:p>
        </p:txBody>
      </p:sp>
      <p:sp>
        <p:nvSpPr>
          <p:cNvPr id="8" name="Text 6"/>
          <p:cNvSpPr/>
          <p:nvPr/>
        </p:nvSpPr>
        <p:spPr>
          <a:xfrm>
            <a:off x="793790" y="55931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Várias medições diárias</a:t>
            </a:r>
            <a:endParaRPr lang="en-US" sz="1750" dirty="0"/>
          </a:p>
        </p:txBody>
      </p:sp>
      <p:sp>
        <p:nvSpPr>
          <p:cNvPr id="9" name="Text 7"/>
          <p:cNvSpPr/>
          <p:nvPr/>
        </p:nvSpPr>
        <p:spPr>
          <a:xfrm>
            <a:off x="793790" y="603539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Invasivo e requer várias picadas</a:t>
            </a:r>
            <a:endParaRPr lang="en-US" sz="1750" dirty="0"/>
          </a:p>
        </p:txBody>
      </p:sp>
      <p:sp>
        <p:nvSpPr>
          <p:cNvPr id="10" name="Text 8"/>
          <p:cNvSpPr/>
          <p:nvPr/>
        </p:nvSpPr>
        <p:spPr>
          <a:xfrm>
            <a:off x="7599521" y="2868930"/>
            <a:ext cx="5323403"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Sensores de Glicose Contínuos (CGM)</a:t>
            </a:r>
            <a:endParaRPr lang="en-US" sz="2200" dirty="0"/>
          </a:p>
        </p:txBody>
      </p:sp>
      <p:sp>
        <p:nvSpPr>
          <p:cNvPr id="11" name="Text 9"/>
          <p:cNvSpPr/>
          <p:nvPr/>
        </p:nvSpPr>
        <p:spPr>
          <a:xfrm>
            <a:off x="7599521" y="3450074"/>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Oferecem monitoramento em tempo real sem picadas frequentes.</a:t>
            </a:r>
            <a:endParaRPr lang="en-US" sz="1750" dirty="0"/>
          </a:p>
        </p:txBody>
      </p:sp>
      <p:sp>
        <p:nvSpPr>
          <p:cNvPr id="12" name="Text 10"/>
          <p:cNvSpPr/>
          <p:nvPr/>
        </p:nvSpPr>
        <p:spPr>
          <a:xfrm>
            <a:off x="7599521" y="4379952"/>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Permitem uma gestão proativa do diabetes com informações frequentes.</a:t>
            </a:r>
            <a:endParaRPr lang="en-US" sz="1750" dirty="0"/>
          </a:p>
        </p:txBody>
      </p:sp>
      <p:sp>
        <p:nvSpPr>
          <p:cNvPr id="13" name="Text 11"/>
          <p:cNvSpPr/>
          <p:nvPr/>
        </p:nvSpPr>
        <p:spPr>
          <a:xfrm>
            <a:off x="7599521" y="530983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Monitoramento contínuo de glicose</a:t>
            </a:r>
            <a:endParaRPr lang="en-US" sz="1750" dirty="0"/>
          </a:p>
        </p:txBody>
      </p:sp>
      <p:sp>
        <p:nvSpPr>
          <p:cNvPr id="14" name="Text 12"/>
          <p:cNvSpPr/>
          <p:nvPr/>
        </p:nvSpPr>
        <p:spPr>
          <a:xfrm>
            <a:off x="7599521" y="575202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Menos invasivo que o glicosímetro</a:t>
            </a:r>
            <a:endParaRPr lang="en-US" sz="1750" dirty="0"/>
          </a:p>
        </p:txBody>
      </p:sp>
      <p:sp>
        <p:nvSpPr>
          <p:cNvPr id="15" name="Text 13"/>
          <p:cNvSpPr/>
          <p:nvPr/>
        </p:nvSpPr>
        <p:spPr>
          <a:xfrm>
            <a:off x="7599521" y="619422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Fornece informações detalhadas sobre as flutuações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756053"/>
            <a:ext cx="4919305" cy="4717375"/>
          </a:xfrm>
          <a:prstGeom prst="rect">
            <a:avLst/>
          </a:prstGeom>
        </p:spPr>
      </p:pic>
      <p:sp>
        <p:nvSpPr>
          <p:cNvPr id="4" name="Text 0"/>
          <p:cNvSpPr/>
          <p:nvPr/>
        </p:nvSpPr>
        <p:spPr>
          <a:xfrm>
            <a:off x="793790" y="190642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FreeStyle Libre: </a:t>
            </a:r>
            <a:endParaRPr lang="en-US" sz="4450" dirty="0"/>
          </a:p>
        </p:txBody>
      </p:sp>
      <p:sp>
        <p:nvSpPr>
          <p:cNvPr id="5" name="Text 1"/>
          <p:cNvSpPr/>
          <p:nvPr/>
        </p:nvSpPr>
        <p:spPr>
          <a:xfrm>
            <a:off x="793790" y="295536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Duração de 15 Dias</a:t>
            </a:r>
            <a:endParaRPr lang="en-US" sz="1750" dirty="0"/>
          </a:p>
        </p:txBody>
      </p:sp>
      <p:sp>
        <p:nvSpPr>
          <p:cNvPr id="6" name="Text 2"/>
          <p:cNvSpPr/>
          <p:nvPr/>
        </p:nvSpPr>
        <p:spPr>
          <a:xfrm>
            <a:off x="793790" y="339756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Avisos caso glicose ultrapasse limites</a:t>
            </a:r>
            <a:endParaRPr lang="en-US" sz="1750" dirty="0"/>
          </a:p>
        </p:txBody>
      </p:sp>
      <p:sp>
        <p:nvSpPr>
          <p:cNvPr id="7" name="Text 3"/>
          <p:cNvSpPr/>
          <p:nvPr/>
        </p:nvSpPr>
        <p:spPr>
          <a:xfrm>
            <a:off x="793790" y="3839766"/>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Conectividade </a:t>
            </a:r>
            <a:pPr algn="l" indent="0" marL="0">
              <a:lnSpc>
                <a:spcPts val="2850"/>
              </a:lnSpc>
              <a:buNone/>
            </a:pPr>
            <a:r>
              <a:rPr lang="en-US" sz="1750" b="1" dirty="0">
                <a:solidFill>
                  <a:srgbClr val="403C4E"/>
                </a:solidFill>
                <a:latin typeface="Open Sans" pitchFamily="34" charset="0"/>
                <a:ea typeface="Open Sans" pitchFamily="34" charset="-122"/>
                <a:cs typeface="Open Sans" pitchFamily="34" charset="-120"/>
              </a:rPr>
              <a:t>Bluetooth</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ou </a:t>
            </a:r>
            <a:pPr algn="l" indent="0" marL="0">
              <a:lnSpc>
                <a:spcPts val="2850"/>
              </a:lnSpc>
              <a:buNone/>
            </a:pPr>
            <a:r>
              <a:rPr lang="en-US" sz="1750" b="1" dirty="0">
                <a:solidFill>
                  <a:srgbClr val="403C4E"/>
                </a:solidFill>
                <a:latin typeface="Open Sans" pitchFamily="34" charset="0"/>
                <a:ea typeface="Open Sans" pitchFamily="34" charset="-122"/>
                <a:cs typeface="Open Sans" pitchFamily="34" charset="-120"/>
              </a:rPr>
              <a:t>NFC</a:t>
            </a:r>
            <a:endParaRPr lang="en-US" sz="1750" dirty="0"/>
          </a:p>
        </p:txBody>
      </p:sp>
      <p:sp>
        <p:nvSpPr>
          <p:cNvPr id="8" name="Text 4"/>
          <p:cNvSpPr/>
          <p:nvPr/>
        </p:nvSpPr>
        <p:spPr>
          <a:xfrm>
            <a:off x="793790" y="428196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Envio de dados de minuto em minuto </a:t>
            </a:r>
            <a:endParaRPr lang="en-US" sz="1750" dirty="0"/>
          </a:p>
        </p:txBody>
      </p:sp>
      <p:sp>
        <p:nvSpPr>
          <p:cNvPr id="9" name="Text 5"/>
          <p:cNvSpPr/>
          <p:nvPr/>
        </p:nvSpPr>
        <p:spPr>
          <a:xfrm>
            <a:off x="793790" y="472416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investimento alto para baixa duração</a:t>
            </a:r>
            <a:endParaRPr lang="en-US" sz="1750" dirty="0"/>
          </a:p>
        </p:txBody>
      </p:sp>
      <p:sp>
        <p:nvSpPr>
          <p:cNvPr id="10" name="Text 6"/>
          <p:cNvSpPr/>
          <p:nvPr/>
        </p:nvSpPr>
        <p:spPr>
          <a:xfrm>
            <a:off x="793790" y="5342215"/>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11" name="Text 7"/>
          <p:cNvSpPr/>
          <p:nvPr/>
        </p:nvSpPr>
        <p:spPr>
          <a:xfrm>
            <a:off x="793790" y="5960269"/>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34458"/>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Melhorias nos Sensores de Glicose Contínuos (CGM)</a:t>
            </a:r>
            <a:endParaRPr lang="en-US" sz="4450" dirty="0"/>
          </a:p>
        </p:txBody>
      </p:sp>
      <p:sp>
        <p:nvSpPr>
          <p:cNvPr id="3" name="Text 1"/>
          <p:cNvSpPr/>
          <p:nvPr/>
        </p:nvSpPr>
        <p:spPr>
          <a:xfrm>
            <a:off x="793790" y="420564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3C4E"/>
                </a:solidFill>
                <a:latin typeface="Open Sans" pitchFamily="34" charset="0"/>
                <a:ea typeface="Open Sans" pitchFamily="34" charset="-122"/>
                <a:cs typeface="Open Sans" pitchFamily="34" charset="-120"/>
              </a:rPr>
              <a:t>Precisão Aumentada:</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Sensores mais precisos oferecem dados mais confiáveis para decisões sobre o tratamento.</a:t>
            </a:r>
            <a:endParaRPr lang="en-US" sz="1750" dirty="0"/>
          </a:p>
        </p:txBody>
      </p:sp>
      <p:sp>
        <p:nvSpPr>
          <p:cNvPr id="4" name="Text 2"/>
          <p:cNvSpPr/>
          <p:nvPr/>
        </p:nvSpPr>
        <p:spPr>
          <a:xfrm>
            <a:off x="793790" y="464784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3C4E"/>
                </a:solidFill>
                <a:latin typeface="Open Sans" pitchFamily="34" charset="0"/>
                <a:ea typeface="Open Sans" pitchFamily="34" charset="-122"/>
                <a:cs typeface="Open Sans" pitchFamily="34" charset="-120"/>
              </a:rPr>
              <a:t>Duração da Bateria:</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Sensores com baterias de longa duração diminuem a frequência de substituições.</a:t>
            </a:r>
            <a:endParaRPr lang="en-US" sz="1750" dirty="0"/>
          </a:p>
        </p:txBody>
      </p:sp>
      <p:sp>
        <p:nvSpPr>
          <p:cNvPr id="5" name="Text 3"/>
          <p:cNvSpPr/>
          <p:nvPr/>
        </p:nvSpPr>
        <p:spPr>
          <a:xfrm>
            <a:off x="793790" y="509004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3C4E"/>
                </a:solidFill>
                <a:latin typeface="Open Sans" pitchFamily="34" charset="0"/>
                <a:ea typeface="Open Sans" pitchFamily="34" charset="-122"/>
                <a:cs typeface="Open Sans" pitchFamily="34" charset="-120"/>
              </a:rPr>
              <a:t>Conectividade Aprimorada:</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Integração com aplicativos e dispositivos inteligentes facilita o gerenciamento do diabetes.</a:t>
            </a:r>
            <a:endParaRPr lang="en-US" sz="1750" dirty="0"/>
          </a:p>
        </p:txBody>
      </p:sp>
      <p:sp>
        <p:nvSpPr>
          <p:cNvPr id="6" name="Text 4"/>
          <p:cNvSpPr/>
          <p:nvPr/>
        </p:nvSpPr>
        <p:spPr>
          <a:xfrm>
            <a:off x="793790" y="553223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3C4E"/>
                </a:solidFill>
                <a:latin typeface="Open Sans" pitchFamily="34" charset="0"/>
                <a:ea typeface="Open Sans" pitchFamily="34" charset="-122"/>
                <a:cs typeface="Open Sans" pitchFamily="34" charset="-120"/>
              </a:rPr>
              <a:t>Conforto e Design:</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Sensores menores e mais confortáveis ​​melhoram a experiência do usuário.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40887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Fim</a:t>
            </a:r>
            <a:endParaRPr lang="en-US" sz="4450" dirty="0"/>
          </a:p>
        </p:txBody>
      </p:sp>
      <p:sp>
        <p:nvSpPr>
          <p:cNvPr id="3" name="Text 1"/>
          <p:cNvSpPr/>
          <p:nvPr/>
        </p:nvSpPr>
        <p:spPr>
          <a:xfrm>
            <a:off x="793790" y="4457819"/>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2024-12-04T21:55:37Z</dcterms:created>
  <dcterms:modified xsi:type="dcterms:W3CDTF">2024-12-04T21:55:37Z</dcterms:modified>
</cp:coreProperties>
</file>